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6" autoAdjust="0"/>
  </p:normalViewPr>
  <p:slideViewPr>
    <p:cSldViewPr showGuides="1">
      <p:cViewPr varScale="1">
        <p:scale>
          <a:sx n="71" d="100"/>
          <a:sy n="71" d="100"/>
        </p:scale>
        <p:origin x="702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10/13/2024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10/13/2024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10/13/2024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22E965-4EDC-1DFB-B1B4-2E79A9594735}"/>
              </a:ext>
            </a:extLst>
          </p:cNvPr>
          <p:cNvSpPr/>
          <p:nvPr/>
        </p:nvSpPr>
        <p:spPr>
          <a:xfrm>
            <a:off x="8182644" y="0"/>
            <a:ext cx="4006181" cy="1949996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692696"/>
            <a:ext cx="5533254" cy="2514601"/>
          </a:xfrm>
        </p:spPr>
        <p:txBody>
          <a:bodyPr>
            <a:normAutofit/>
          </a:bodyPr>
          <a:lstStyle/>
          <a:p>
            <a:r>
              <a:rPr lang="en-US" sz="3600" dirty="0"/>
              <a:t>connecting an organization over remote areas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group code : SHR1_ISS2_M1e</a:t>
            </a:r>
          </a:p>
          <a:p>
            <a:r>
              <a:rPr lang="en-US" sz="1800" dirty="0"/>
              <a:t>Training company : AST</a:t>
            </a:r>
          </a:p>
          <a:p>
            <a:r>
              <a:rPr lang="en-US" sz="1800" dirty="0"/>
              <a:t>Trainer : Sameh elshemy</a:t>
            </a:r>
          </a:p>
          <a:p>
            <a:endParaRPr lang="en-US" dirty="0"/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3CC85A-17FF-B5E1-95EE-7DB41986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74433"/>
            <a:ext cx="1959124" cy="180113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4714510-2309-9AD5-6CBA-D2E5D4D1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6896"/>
            <a:ext cx="3582136" cy="18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7AE4-9FB1-725B-EBF1-698B89E8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gateway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26E6-5F91-6D4A-55CE-D19EC3A5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11290"/>
          <a:stretch/>
        </p:blipFill>
        <p:spPr>
          <a:xfrm>
            <a:off x="6814492" y="1617966"/>
            <a:ext cx="3960440" cy="3267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4BBE7-BB4E-6B73-451D-2954E6B09A4D}"/>
              </a:ext>
            </a:extLst>
          </p:cNvPr>
          <p:cNvSpPr txBox="1"/>
          <p:nvPr/>
        </p:nvSpPr>
        <p:spPr>
          <a:xfrm>
            <a:off x="1413893" y="2636912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separate router as a gateway to the wan network and connect local deices and clients to the internet.</a:t>
            </a:r>
          </a:p>
          <a:p>
            <a:endParaRPr lang="en-US" dirty="0"/>
          </a:p>
          <a:p>
            <a:r>
              <a:rPr lang="en-US" dirty="0"/>
              <a:t>Only type “ google.com “ in any web browser to access the web.</a:t>
            </a: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F8D4EF3B-E9A8-A982-AF18-03646BDF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0209546-D129-BE82-3ECA-B7FF1308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F0D7-B1E4-404B-1E27-CDBE3591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area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CB4E-D91F-9F2A-D043-6EDD87D6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260" y="1428471"/>
            <a:ext cx="5877745" cy="4001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6974B-B353-D1D0-5EF7-3035D0742F28}"/>
              </a:ext>
            </a:extLst>
          </p:cNvPr>
          <p:cNvSpPr txBox="1"/>
          <p:nvPr/>
        </p:nvSpPr>
        <p:spPr>
          <a:xfrm>
            <a:off x="1269876" y="1600200"/>
            <a:ext cx="3373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connects all the destinations of the network together .</a:t>
            </a:r>
          </a:p>
          <a:p>
            <a:endParaRPr lang="en-US" dirty="0"/>
          </a:p>
          <a:p>
            <a:r>
              <a:rPr lang="en-US" dirty="0"/>
              <a:t>Stretched over long distances thanks to fiber connection with provides fast speeds and long reliable distances.</a:t>
            </a:r>
          </a:p>
          <a:p>
            <a:endParaRPr lang="en-US" dirty="0"/>
          </a:p>
          <a:p>
            <a:r>
              <a:rPr lang="en-US" dirty="0"/>
              <a:t>Contains 4 main routers.</a:t>
            </a:r>
          </a:p>
          <a:p>
            <a:r>
              <a:rPr lang="en-US" dirty="0"/>
              <a:t>Lan-r : </a:t>
            </a:r>
            <a:r>
              <a:rPr lang="en-US" dirty="0">
                <a:sym typeface="Wingdings" panose="05000000000000000000" pitchFamily="2" charset="2"/>
              </a:rPr>
              <a:t> connect building 1</a:t>
            </a:r>
          </a:p>
          <a:p>
            <a:r>
              <a:rPr lang="en-US" dirty="0">
                <a:sym typeface="Wingdings" panose="05000000000000000000" pitchFamily="2" charset="2"/>
              </a:rPr>
              <a:t>It-r :  connect building 2</a:t>
            </a:r>
          </a:p>
          <a:p>
            <a:r>
              <a:rPr lang="en-US" dirty="0">
                <a:sym typeface="Wingdings" panose="05000000000000000000" pitchFamily="2" charset="2"/>
              </a:rPr>
              <a:t>Server-r :  connect building 3 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BADC3-8AF0-A4D3-F078-33FFC70B0C3E}"/>
              </a:ext>
            </a:extLst>
          </p:cNvPr>
          <p:cNvSpPr txBox="1"/>
          <p:nvPr/>
        </p:nvSpPr>
        <p:spPr>
          <a:xfrm>
            <a:off x="1584820" y="5384740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Easily expandable as we can connect up to 10 different destinations and buildings including the wan without any added hardware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9B5FC0-B7CA-3E66-94A5-6030BEBBDDDB}"/>
              </a:ext>
            </a:extLst>
          </p:cNvPr>
          <p:cNvCxnSpPr>
            <a:cxnSpLocks/>
          </p:cNvCxnSpPr>
          <p:nvPr/>
        </p:nvCxnSpPr>
        <p:spPr>
          <a:xfrm flipV="1">
            <a:off x="7462564" y="1268760"/>
            <a:ext cx="0" cy="63184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94851E-94B6-FC8A-AC24-03D021A5627E}"/>
              </a:ext>
            </a:extLst>
          </p:cNvPr>
          <p:cNvCxnSpPr>
            <a:cxnSpLocks/>
          </p:cNvCxnSpPr>
          <p:nvPr/>
        </p:nvCxnSpPr>
        <p:spPr>
          <a:xfrm flipH="1">
            <a:off x="5118566" y="2770929"/>
            <a:ext cx="64880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EB429-ECB2-5F91-9483-822260BB2842}"/>
              </a:ext>
            </a:extLst>
          </p:cNvPr>
          <p:cNvCxnSpPr>
            <a:cxnSpLocks/>
          </p:cNvCxnSpPr>
          <p:nvPr/>
        </p:nvCxnSpPr>
        <p:spPr>
          <a:xfrm>
            <a:off x="9212321" y="2770929"/>
            <a:ext cx="770523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8B503A-2EEA-4C61-9C84-345CC734978F}"/>
              </a:ext>
            </a:extLst>
          </p:cNvPr>
          <p:cNvSpPr txBox="1"/>
          <p:nvPr/>
        </p:nvSpPr>
        <p:spPr>
          <a:xfrm>
            <a:off x="4726260" y="235598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To HR , sales , reception departments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06F2E-7980-D591-E54F-6C317564F980}"/>
              </a:ext>
            </a:extLst>
          </p:cNvPr>
          <p:cNvSpPr txBox="1"/>
          <p:nvPr/>
        </p:nvSpPr>
        <p:spPr>
          <a:xfrm>
            <a:off x="6619366" y="1390579"/>
            <a:ext cx="84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To server room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E08CA-81AD-9452-3A1B-08C5EA34F561}"/>
              </a:ext>
            </a:extLst>
          </p:cNvPr>
          <p:cNvSpPr txBox="1"/>
          <p:nvPr/>
        </p:nvSpPr>
        <p:spPr>
          <a:xfrm>
            <a:off x="9109986" y="2341198"/>
            <a:ext cx="97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To IT department</a:t>
            </a:r>
          </a:p>
        </p:txBody>
      </p:sp>
      <p:pic>
        <p:nvPicPr>
          <p:cNvPr id="28" name="Picture 2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6DDCB0D-6539-DBCA-FD3D-6A8439D1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29" name="Picture 2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5D22ED-DAD7-1EC8-A367-D062619BC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6E11-020E-1D7B-2E2F-4B383993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4A18-D0A3-8C55-F7F0-A9B11182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1644824" cy="592088"/>
          </a:xfrm>
        </p:spPr>
        <p:txBody>
          <a:bodyPr>
            <a:normAutofit/>
          </a:bodyPr>
          <a:lstStyle/>
          <a:p>
            <a:r>
              <a:rPr lang="en-US" sz="3200" dirty="0"/>
              <a:t>Vlans:</a:t>
            </a:r>
          </a:p>
          <a:p>
            <a:pPr lvl="1"/>
            <a:endParaRPr lang="en-US" sz="28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28E78-2C13-D10A-B972-ED6A4BDA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2060488"/>
            <a:ext cx="4565630" cy="923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2B532-9A5D-0198-986E-E66C392B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3110195"/>
            <a:ext cx="4565631" cy="1028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C3F9F-F475-8C87-2327-1AAFD171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2" y="4265632"/>
            <a:ext cx="4565631" cy="903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39E6F-CC34-046F-CC3D-CB9863A6BE58}"/>
              </a:ext>
            </a:extLst>
          </p:cNvPr>
          <p:cNvSpPr txBox="1"/>
          <p:nvPr/>
        </p:nvSpPr>
        <p:spPr>
          <a:xfrm>
            <a:off x="1240750" y="2377868"/>
            <a:ext cx="51416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to isolate the devices and keep a high level of security , we configured 2 main vlans for any lan device</a:t>
            </a:r>
          </a:p>
          <a:p>
            <a:endParaRPr lang="en-US" dirty="0"/>
          </a:p>
          <a:p>
            <a:r>
              <a:rPr lang="en-US" dirty="0"/>
              <a:t>Vlan 1 </a:t>
            </a:r>
            <a:r>
              <a:rPr lang="en-US" dirty="0">
                <a:sym typeface="Wingdings" panose="05000000000000000000" pitchFamily="2" charset="2"/>
              </a:rPr>
              <a:t> for voice devices like Ip-phones </a:t>
            </a:r>
          </a:p>
          <a:p>
            <a:r>
              <a:rPr lang="en-US" dirty="0">
                <a:sym typeface="Wingdings" panose="05000000000000000000" pitchFamily="2" charset="2"/>
              </a:rPr>
              <a:t>Vlan 10 or 20 or 30  for data devices like PCs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Can be expanded easily to add more types of devices like security cameras or smart IOT devices</a:t>
            </a:r>
          </a:p>
        </p:txBody>
      </p:sp>
      <p:pic>
        <p:nvPicPr>
          <p:cNvPr id="12" name="Picture 1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F467E726-56A8-7C6C-3786-F47DE2799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76DADD-BF7A-1F07-8934-86CA657A7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1909-A2AE-6C7E-96EE-E23E2A89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9238-318D-77E4-D079-13C017BD8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1572816" cy="592088"/>
          </a:xfrm>
        </p:spPr>
        <p:txBody>
          <a:bodyPr>
            <a:normAutofit/>
          </a:bodyPr>
          <a:lstStyle/>
          <a:p>
            <a:r>
              <a:rPr lang="en-US" sz="3200" dirty="0"/>
              <a:t>ACLs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E9C04-4847-E972-224C-E8B99303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21" y="2603714"/>
            <a:ext cx="4734586" cy="2762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9BA53-AACC-9D7F-A7EC-CBFC9C8B8ECF}"/>
              </a:ext>
            </a:extLst>
          </p:cNvPr>
          <p:cNvSpPr txBox="1"/>
          <p:nvPr/>
        </p:nvSpPr>
        <p:spPr>
          <a:xfrm>
            <a:off x="6742484" y="2276872"/>
            <a:ext cx="4144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want high secured network and highly controlled environment , we added features like access control lists .</a:t>
            </a:r>
          </a:p>
          <a:p>
            <a:endParaRPr lang="en-US" dirty="0"/>
          </a:p>
          <a:p>
            <a:r>
              <a:rPr lang="en-US" dirty="0"/>
              <a:t>In this implementation we configured it in way that department devices can only talk to outside servers and can not talk or ping with other departments devices.</a:t>
            </a:r>
          </a:p>
          <a:p>
            <a:endParaRPr lang="en-US" dirty="0"/>
          </a:p>
          <a:p>
            <a:r>
              <a:rPr lang="en-US" dirty="0"/>
              <a:t>Only voice devices can talk with each other and not constrained with the department</a:t>
            </a: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0A0F3ED-24D9-61E5-1499-051AACE3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C49FB5-ABF8-6BD3-25D3-9E916810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44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2D9-15D1-3830-AA1D-BC3AC47F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B869-1153-9A7F-9881-F0105535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2508920" cy="592088"/>
          </a:xfrm>
        </p:spPr>
        <p:txBody>
          <a:bodyPr>
            <a:normAutofit/>
          </a:bodyPr>
          <a:lstStyle/>
          <a:p>
            <a:r>
              <a:rPr lang="en-US" sz="3200" dirty="0"/>
              <a:t>IP-phones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C9A2A-081B-2A33-664B-FC362C71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6" b="95062" l="2372" r="99605">
                        <a14:foregroundMark x1="87747" y1="11852" x2="56324" y2="9877"/>
                        <a14:foregroundMark x1="56324" y1="9877" x2="42292" y2="21728"/>
                        <a14:foregroundMark x1="42292" y1="21728" x2="33004" y2="55309"/>
                        <a14:foregroundMark x1="33004" y1="55309" x2="21937" y2="48148"/>
                        <a14:foregroundMark x1="21937" y1="48148" x2="20751" y2="15062"/>
                        <a14:foregroundMark x1="20751" y1="15062" x2="9881" y2="10864"/>
                        <a14:foregroundMark x1="9881" y1="10864" x2="4348" y2="89877"/>
                        <a14:foregroundMark x1="4348" y1="89877" x2="18577" y2="94568"/>
                        <a14:foregroundMark x1="18577" y1="94568" x2="35178" y2="93086"/>
                        <a14:foregroundMark x1="35178" y1="93086" x2="51581" y2="93827"/>
                        <a14:foregroundMark x1="51581" y1="93827" x2="88340" y2="91852"/>
                        <a14:foregroundMark x1="88340" y1="91852" x2="95455" y2="70864"/>
                        <a14:foregroundMark x1="95455" y1="70864" x2="86166" y2="21728"/>
                        <a14:foregroundMark x1="86166" y1="21728" x2="87154" y2="16049"/>
                        <a14:foregroundMark x1="80040" y1="14815" x2="68775" y2="15556"/>
                        <a14:foregroundMark x1="68775" y1="15556" x2="22925" y2="49630"/>
                        <a14:foregroundMark x1="22925" y1="49630" x2="12648" y2="64444"/>
                        <a14:foregroundMark x1="12648" y1="64444" x2="17391" y2="83704"/>
                        <a14:foregroundMark x1="17391" y1="83704" x2="54348" y2="92346"/>
                        <a14:foregroundMark x1="54348" y1="92346" x2="75099" y2="89630"/>
                        <a14:foregroundMark x1="75099" y1="89630" x2="88340" y2="71605"/>
                        <a14:foregroundMark x1="88340" y1="71605" x2="88933" y2="43704"/>
                        <a14:foregroundMark x1="88933" y1="43704" x2="83004" y2="20247"/>
                        <a14:foregroundMark x1="83004" y1="20247" x2="78261" y2="12099"/>
                        <a14:foregroundMark x1="59091" y1="6420" x2="39921" y2="6420"/>
                        <a14:foregroundMark x1="39921" y1="6420" x2="34763" y2="17916"/>
                        <a14:foregroundMark x1="25645" y1="10988" x2="23518" y2="7407"/>
                        <a14:foregroundMark x1="23518" y1="7407" x2="6522" y2="6173"/>
                        <a14:foregroundMark x1="6522" y1="6173" x2="2372" y2="73086"/>
                        <a14:foregroundMark x1="2372" y1="73086" x2="12253" y2="86173"/>
                        <a14:foregroundMark x1="12253" y1="86173" x2="31818" y2="32840"/>
                        <a14:foregroundMark x1="87154" y1="35802" x2="78261" y2="28889"/>
                        <a14:foregroundMark x1="78261" y1="28889" x2="76680" y2="42716"/>
                        <a14:foregroundMark x1="76680" y1="42716" x2="34585" y2="52099"/>
                        <a14:foregroundMark x1="34585" y1="52099" x2="27470" y2="68148"/>
                        <a14:foregroundMark x1="27470" y1="68148" x2="38340" y2="83951"/>
                        <a14:foregroundMark x1="38340" y1="83951" x2="51581" y2="88148"/>
                        <a14:foregroundMark x1="51581" y1="88148" x2="72530" y2="85432"/>
                        <a14:foregroundMark x1="72530" y1="85432" x2="82411" y2="67901"/>
                        <a14:foregroundMark x1="82411" y1="67901" x2="85178" y2="28889"/>
                        <a14:foregroundMark x1="85178" y1="28889" x2="84783" y2="25926"/>
                        <a14:foregroundMark x1="84585" y1="40988" x2="72332" y2="40741"/>
                        <a14:foregroundMark x1="72332" y1="40741" x2="42292" y2="57531"/>
                        <a14:foregroundMark x1="42292" y1="57531" x2="40514" y2="77037"/>
                        <a14:foregroundMark x1="40514" y1="77037" x2="60474" y2="83457"/>
                        <a14:foregroundMark x1="60474" y1="83457" x2="82016" y2="56543"/>
                        <a14:foregroundMark x1="82016" y1="56543" x2="74506" y2="46914"/>
                        <a14:foregroundMark x1="70553" y1="66420" x2="82411" y2="59506"/>
                        <a14:foregroundMark x1="82411" y1="59506" x2="75889" y2="48395"/>
                        <a14:foregroundMark x1="75889" y1="48395" x2="54150" y2="46420"/>
                        <a14:foregroundMark x1="54150" y1="46420" x2="46838" y2="60494"/>
                        <a14:foregroundMark x1="46838" y1="60494" x2="65415" y2="70370"/>
                        <a14:foregroundMark x1="65415" y1="70370" x2="74901" y2="62222"/>
                        <a14:foregroundMark x1="73320" y1="56296" x2="61660" y2="48642"/>
                        <a14:foregroundMark x1="61660" y1="48642" x2="52767" y2="54321"/>
                        <a14:foregroundMark x1="52767" y1="54321" x2="66206" y2="60741"/>
                        <a14:foregroundMark x1="66206" y1="60741" x2="75692" y2="57284"/>
                        <a14:foregroundMark x1="75692" y1="57284" x2="75889" y2="56543"/>
                        <a14:foregroundMark x1="71146" y1="53333" x2="40514" y2="55556"/>
                        <a14:foregroundMark x1="40514" y1="55556" x2="54150" y2="56296"/>
                        <a14:foregroundMark x1="54150" y1="56296" x2="60277" y2="55556"/>
                        <a14:foregroundMark x1="64229" y1="50370" x2="44071" y2="51111"/>
                        <a14:foregroundMark x1="44071" y1="51111" x2="51186" y2="52840"/>
                        <a14:foregroundMark x1="45059" y1="51605" x2="38735" y2="50864"/>
                        <a14:foregroundMark x1="90909" y1="26914" x2="99407" y2="31852"/>
                        <a14:foregroundMark x1="99802" y1="32840" x2="93281" y2="44691"/>
                        <a14:foregroundMark x1="93281" y1="44691" x2="91897" y2="44691"/>
                        <a14:foregroundMark x1="83597" y1="29630" x2="84387" y2="23210"/>
                        <a14:foregroundMark x1="82411" y1="26667" x2="80040" y2="23704"/>
                        <a14:foregroundMark x1="81423" y1="27160" x2="81225" y2="27160"/>
                        <a14:foregroundMark x1="64625" y1="64198" x2="65415" y2="60247"/>
                        <a14:foregroundMark x1="65020" y1="69136" x2="66206" y2="65432"/>
                        <a14:foregroundMark x1="64032" y1="70617" x2="64822" y2="71358"/>
                        <a14:foregroundMark x1="60277" y1="69383" x2="65020" y2="71358"/>
                        <a14:foregroundMark x1="34783" y1="40000" x2="39130" y2="23704"/>
                        <a14:foregroundMark x1="39130" y1="23704" x2="30830" y2="32840"/>
                        <a14:foregroundMark x1="30830" y1="32840" x2="38538" y2="33580"/>
                        <a14:foregroundMark x1="14229" y1="8148" x2="11858" y2="10123"/>
                        <a14:foregroundMark x1="14032" y1="9136" x2="14032" y2="20247"/>
                        <a14:foregroundMark x1="3162" y1="92840" x2="24308" y2="95062"/>
                        <a14:foregroundMark x1="36166" y1="63210" x2="37747" y2="77037"/>
                        <a14:foregroundMark x1="37747" y1="77037" x2="49605" y2="75802"/>
                        <a14:foregroundMark x1="49605" y1="75802" x2="49802" y2="74074"/>
                        <a14:foregroundMark x1="42490" y1="82222" x2="44269" y2="82222"/>
                        <a14:foregroundMark x1="78063" y1="26667" x2="79051" y2="39753"/>
                        <a14:foregroundMark x1="64032" y1="12840" x2="74901" y2="13827"/>
                        <a14:foregroundMark x1="74901" y1="13827" x2="75296" y2="14074"/>
                        <a14:foregroundMark x1="55929" y1="10370" x2="39526" y2="11358"/>
                        <a14:foregroundMark x1="39526" y1="11358" x2="51186" y2="13086"/>
                        <a14:foregroundMark x1="19960" y1="2963" x2="9684" y2="2716"/>
                        <a14:backgroundMark x1="28261" y1="12840" x2="31028" y2="15309"/>
                        <a14:backgroundMark x1="32213" y1="17037" x2="28261" y2="13333"/>
                        <a14:backgroundMark x1="30632" y1="18272" x2="31621" y2="15309"/>
                        <a14:backgroundMark x1="27075" y1="11111" x2="26680" y2="18272"/>
                        <a14:backgroundMark x1="29051" y1="15802" x2="32609" y2="21235"/>
                        <a14:backgroundMark x1="32411" y1="22963" x2="31423" y2="21235"/>
                        <a14:backgroundMark x1="32213" y1="18765" x2="32609" y2="246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244" y="2420888"/>
            <a:ext cx="4290766" cy="3434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E8A5C-0C41-2EBD-7622-6B15823E511B}"/>
              </a:ext>
            </a:extLst>
          </p:cNvPr>
          <p:cNvSpPr txBox="1"/>
          <p:nvPr/>
        </p:nvSpPr>
        <p:spPr>
          <a:xfrm>
            <a:off x="1557908" y="2420888"/>
            <a:ext cx="47525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achieve a network that is useful on the field and not only in simulations we have to add support for voice devices like IP-phones.</a:t>
            </a:r>
          </a:p>
          <a:p>
            <a:endParaRPr lang="en-US" dirty="0"/>
          </a:p>
          <a:p>
            <a:r>
              <a:rPr lang="en-US" dirty="0"/>
              <a:t>So, each department can have up to 10 IP-phones one for each client  and can be expanded easily with only added switches.</a:t>
            </a:r>
          </a:p>
          <a:p>
            <a:endParaRPr lang="en-US" dirty="0"/>
          </a:p>
          <a:p>
            <a:r>
              <a:rPr lang="en-US" dirty="0"/>
              <a:t>Int this configuration we have 3 phones …</a:t>
            </a:r>
          </a:p>
          <a:p>
            <a:endParaRPr lang="en-US" dirty="0"/>
          </a:p>
          <a:p>
            <a:r>
              <a:rPr lang="en-US" dirty="0"/>
              <a:t>Hr. phone </a:t>
            </a:r>
            <a:r>
              <a:rPr lang="en-US" dirty="0">
                <a:sym typeface="Wingdings" panose="05000000000000000000" pitchFamily="2" charset="2"/>
              </a:rPr>
              <a:t> #1234</a:t>
            </a:r>
          </a:p>
          <a:p>
            <a:r>
              <a:rPr lang="en-US" dirty="0">
                <a:sym typeface="Wingdings" panose="05000000000000000000" pitchFamily="2" charset="2"/>
              </a:rPr>
              <a:t>Sales phone  #2345</a:t>
            </a:r>
          </a:p>
          <a:p>
            <a:r>
              <a:rPr lang="en-US" dirty="0"/>
              <a:t>Reception phone </a:t>
            </a:r>
            <a:r>
              <a:rPr lang="en-US" dirty="0">
                <a:sym typeface="Wingdings" panose="05000000000000000000" pitchFamily="2" charset="2"/>
              </a:rPr>
              <a:t> #4566</a:t>
            </a:r>
            <a:endParaRPr lang="en-US" dirty="0"/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B2CD4D2-AD0B-C7DF-D74A-EBA740A3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A672978-7911-6FBF-E521-E0A5F68E2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81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E22E-D44B-C9DF-E10C-0D7D684E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1F99A-86C5-A266-8ECC-22486387D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2508920" cy="592088"/>
          </a:xfrm>
        </p:spPr>
        <p:txBody>
          <a:bodyPr>
            <a:normAutofit/>
          </a:bodyPr>
          <a:lstStyle/>
          <a:p>
            <a:r>
              <a:rPr lang="en-US" sz="3200" dirty="0"/>
              <a:t>IP-phones :</a:t>
            </a:r>
          </a:p>
        </p:txBody>
      </p:sp>
      <p:pic>
        <p:nvPicPr>
          <p:cNvPr id="4" name="2024-10-12 01-37-40">
            <a:hlinkClick r:id="" action="ppaction://media"/>
            <a:extLst>
              <a:ext uri="{FF2B5EF4-FFF2-40B4-BE49-F238E27FC236}">
                <a16:creationId xmlns:a16="http://schemas.microsoft.com/office/drawing/2014/main" id="{53ED93F3-394D-8050-E90B-408A0878E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6788" y="2425452"/>
            <a:ext cx="7416824" cy="4172084"/>
          </a:xfrm>
          <a:prstGeom prst="rect">
            <a:avLst/>
          </a:prstGeom>
          <a:ln w="38100" cap="sq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9ADB7-D58F-24AF-0E1F-B6A6A0FF5848}"/>
              </a:ext>
            </a:extLst>
          </p:cNvPr>
          <p:cNvSpPr txBox="1"/>
          <p:nvPr/>
        </p:nvSpPr>
        <p:spPr>
          <a:xfrm>
            <a:off x="1192189" y="3688881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IP-phones</a:t>
            </a:r>
          </a:p>
          <a:p>
            <a:pPr algn="ctr"/>
            <a:r>
              <a:rPr lang="en-US" sz="2400" dirty="0"/>
              <a:t>demo</a:t>
            </a:r>
          </a:p>
        </p:txBody>
      </p:sp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5341A084-F9FB-C481-DCB2-78CDAB993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376A9AD-90D9-B5F3-895F-2023625F3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4048-1754-93FA-FFE4-1DA4BE36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3678D-F7CA-D2FA-AAF1-5C799AFA8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4521696" cy="592088"/>
          </a:xfrm>
        </p:spPr>
        <p:txBody>
          <a:bodyPr>
            <a:normAutofit/>
          </a:bodyPr>
          <a:lstStyle/>
          <a:p>
            <a:r>
              <a:rPr lang="en-US" sz="3200" dirty="0"/>
              <a:t>NAT &amp; WAN support: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1F03E-0BCC-1FD5-F49A-6E27B70A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2" y="978441"/>
            <a:ext cx="3696995" cy="1365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F1CF5-6ADC-58C3-2888-56B8486E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3" y="2453650"/>
            <a:ext cx="5268060" cy="161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E2EDA-30AA-903A-ADF5-F3CDDA71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888" y="2806676"/>
            <a:ext cx="3983170" cy="3720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0D429-A649-BC1E-8487-0CAA1801D1DF}"/>
              </a:ext>
            </a:extLst>
          </p:cNvPr>
          <p:cNvSpPr txBox="1"/>
          <p:nvPr/>
        </p:nvSpPr>
        <p:spPr>
          <a:xfrm>
            <a:off x="1485900" y="2420888"/>
            <a:ext cx="468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any network must access the internet, we supported the wan connections and added NAT addressing.</a:t>
            </a:r>
          </a:p>
          <a:p>
            <a:endParaRPr lang="en-US" dirty="0"/>
          </a:p>
          <a:p>
            <a:r>
              <a:rPr lang="en-US" dirty="0"/>
              <a:t>As you can see NAT is used to translate local IP addresses to a WAN Ip addresses so we can access the web for all devices with one public IP and non of the internal Ips is visible to the public.</a:t>
            </a:r>
          </a:p>
          <a:p>
            <a:endParaRPr lang="en-US" dirty="0"/>
          </a:p>
          <a:p>
            <a:r>
              <a:rPr lang="en-US" dirty="0"/>
              <a:t>You can access google by simply type :</a:t>
            </a:r>
          </a:p>
          <a:p>
            <a:r>
              <a:rPr lang="en-US" dirty="0"/>
              <a:t>“http:// google.com” in any web browser from any device.</a:t>
            </a:r>
          </a:p>
        </p:txBody>
      </p:sp>
      <p:pic>
        <p:nvPicPr>
          <p:cNvPr id="12" name="Picture 1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7FB7AE3-A5DA-9828-6E89-DD6D0A97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FEE1B8-210B-F622-BA34-A805A02C5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6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79A2-5F98-E6F3-C0DF-D9E61B4D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F4BE-CE7F-D31D-D858-909AE71D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4237112" cy="592088"/>
          </a:xfrm>
        </p:spPr>
        <p:txBody>
          <a:bodyPr>
            <a:normAutofit/>
          </a:bodyPr>
          <a:lstStyle/>
          <a:p>
            <a:r>
              <a:rPr lang="en-US" sz="3200" dirty="0"/>
              <a:t>IPv4 &amp; IPv6 support :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FBBE4-16FE-E0AF-7BA6-EDAD82F1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800" y="2276872"/>
            <a:ext cx="4726508" cy="152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0B335-E833-A8E1-613E-7C4D8047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4003146"/>
            <a:ext cx="4716312" cy="2162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1DE84-5880-2478-AAF5-EDCFA93446A5}"/>
              </a:ext>
            </a:extLst>
          </p:cNvPr>
          <p:cNvSpPr txBox="1"/>
          <p:nvPr/>
        </p:nvSpPr>
        <p:spPr>
          <a:xfrm>
            <a:off x="1413892" y="2420888"/>
            <a:ext cx="45365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aim to a fully future prof network, so we fully support IPv4 and IPv6 addressing and routing.</a:t>
            </a:r>
          </a:p>
          <a:p>
            <a:endParaRPr lang="en-US" dirty="0"/>
          </a:p>
          <a:p>
            <a:r>
              <a:rPr lang="en-US" dirty="0"/>
              <a:t>All client devices equipped with 2 addresses one is IPv4, and the other is IPv6.</a:t>
            </a:r>
          </a:p>
          <a:p>
            <a:endParaRPr lang="en-US" dirty="0"/>
          </a:p>
          <a:p>
            <a:r>
              <a:rPr lang="en-US" dirty="0"/>
              <a:t>We added support for OSPFv2 and OSPFv3 for dynamic routing between all routers.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no addressing bottlenecks in the future at all.</a:t>
            </a: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9524515-630D-1515-3B4C-FCCFE636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68CEADB-AF7B-9E2B-4BA0-21D2E9440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06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547D-7434-CC01-1B70-402B328C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1D16-104D-6B48-EBA3-47D1F002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3877072" cy="664096"/>
          </a:xfrm>
        </p:spPr>
        <p:txBody>
          <a:bodyPr>
            <a:normAutofit/>
          </a:bodyPr>
          <a:lstStyle/>
          <a:p>
            <a:r>
              <a:rPr lang="en-US" sz="3200" dirty="0"/>
              <a:t>Remote accessing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26757-ADEE-A514-B153-8AB2CBB9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44" y="2475880"/>
            <a:ext cx="4741168" cy="1762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01657-C496-7128-71CD-90423324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4509120"/>
            <a:ext cx="4741168" cy="1639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0F814-69CB-86DF-9D9A-68115C93307F}"/>
              </a:ext>
            </a:extLst>
          </p:cNvPr>
          <p:cNvSpPr txBox="1"/>
          <p:nvPr/>
        </p:nvSpPr>
        <p:spPr>
          <a:xfrm>
            <a:off x="6166420" y="2757086"/>
            <a:ext cx="474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any device to be accessible to the right people so we support SSH terminal for all network devices and can be accessed only via the IT clients.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B1099-6696-79E4-74D6-5392B889EB1F}"/>
              </a:ext>
            </a:extLst>
          </p:cNvPr>
          <p:cNvSpPr txBox="1"/>
          <p:nvPr/>
        </p:nvSpPr>
        <p:spPr>
          <a:xfrm>
            <a:off x="1425252" y="4344695"/>
            <a:ext cx="4597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simply write the device name </a:t>
            </a:r>
            <a:r>
              <a:rPr lang="en-US" sz="1200" dirty="0"/>
              <a:t>( ex : lan-r  /  HR-</a:t>
            </a:r>
            <a:r>
              <a:rPr lang="en-US" sz="1200" dirty="0" err="1"/>
              <a:t>sw</a:t>
            </a:r>
            <a:r>
              <a:rPr lang="en-US" sz="1200" dirty="0"/>
              <a:t>  / server-</a:t>
            </a:r>
            <a:r>
              <a:rPr lang="en-US" sz="1200" dirty="0" err="1"/>
              <a:t>sw</a:t>
            </a:r>
            <a:r>
              <a:rPr lang="en-US" sz="1200" dirty="0"/>
              <a:t> ) </a:t>
            </a:r>
            <a:r>
              <a:rPr lang="en-US" dirty="0"/>
              <a:t>and access them with secured username and password.</a:t>
            </a:r>
          </a:p>
          <a:p>
            <a:endParaRPr lang="en-US" dirty="0"/>
          </a:p>
          <a:p>
            <a:r>
              <a:rPr lang="en-US" dirty="0"/>
              <a:t>In this simulation topology, we unified username and password to be cisco and 1234, respectively. </a:t>
            </a:r>
          </a:p>
        </p:txBody>
      </p:sp>
      <p:pic>
        <p:nvPicPr>
          <p:cNvPr id="12" name="Picture 1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BB0C20A-0635-E4EA-AC9C-B75C0A31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0620B61-7932-B50B-5054-6E4CBC7FD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31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5F94-5C64-1388-CC60-82A8FCA5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619" y="2665276"/>
            <a:ext cx="5999585" cy="1527448"/>
          </a:xfrm>
        </p:spPr>
        <p:txBody>
          <a:bodyPr>
            <a:normAutofit/>
          </a:bodyPr>
          <a:lstStyle/>
          <a:p>
            <a:r>
              <a:rPr lang="en-US" sz="10300" dirty="0"/>
              <a:t>Thank you</a:t>
            </a: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BF61EBE-07EC-85A0-3261-8B6AE94B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31904B-481D-8BE6-BA67-009E9D6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41884" y="1600200"/>
            <a:ext cx="8686801" cy="2980928"/>
          </a:xfrm>
        </p:spPr>
        <p:txBody>
          <a:bodyPr>
            <a:normAutofit/>
          </a:bodyPr>
          <a:lstStyle/>
          <a:p>
            <a:r>
              <a:rPr lang="en-US" sz="3600" dirty="0"/>
              <a:t>Poula george fouad </a:t>
            </a:r>
          </a:p>
          <a:p>
            <a:r>
              <a:rPr lang="en-US" sz="3600" dirty="0"/>
              <a:t>Kamal sabry mohammed</a:t>
            </a:r>
          </a:p>
          <a:p>
            <a:r>
              <a:rPr lang="en-US" sz="3600" dirty="0"/>
              <a:t>Mohammed abdelnasir elsaid shetewey</a:t>
            </a:r>
          </a:p>
          <a:p>
            <a:r>
              <a:rPr lang="en-US" sz="3600" dirty="0"/>
              <a:t>Omar fathi Mohammed 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28E1BDCF-0069-8A9E-1073-864492620C51}"/>
              </a:ext>
            </a:extLst>
          </p:cNvPr>
          <p:cNvSpPr txBox="1">
            <a:spLocks/>
          </p:cNvSpPr>
          <p:nvPr/>
        </p:nvSpPr>
        <p:spPr>
          <a:xfrm>
            <a:off x="1065211" y="443711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used :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C024B2DD-74E4-8208-105B-31989776607A}"/>
              </a:ext>
            </a:extLst>
          </p:cNvPr>
          <p:cNvSpPr txBox="1">
            <a:spLocks/>
          </p:cNvSpPr>
          <p:nvPr/>
        </p:nvSpPr>
        <p:spPr>
          <a:xfrm>
            <a:off x="1527583" y="5503912"/>
            <a:ext cx="7762055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F48DEAD8-57F1-9CE0-AE77-9EE19951ECBE}"/>
              </a:ext>
            </a:extLst>
          </p:cNvPr>
          <p:cNvSpPr txBox="1">
            <a:spLocks/>
          </p:cNvSpPr>
          <p:nvPr/>
        </p:nvSpPr>
        <p:spPr>
          <a:xfrm>
            <a:off x="1341884" y="5462240"/>
            <a:ext cx="6670577" cy="1298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Cisco packet tracer</a:t>
            </a:r>
          </a:p>
        </p:txBody>
      </p:sp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2ED47CE-63CC-8854-7755-43A38CBB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30A9C4-EA00-5886-A60F-287F03ED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7887-9D77-F401-7436-2126E621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5B8-19C8-3A95-0171-39EF9F50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08" y="1772816"/>
            <a:ext cx="8686801" cy="4191000"/>
          </a:xfrm>
        </p:spPr>
        <p:txBody>
          <a:bodyPr/>
          <a:lstStyle/>
          <a:p>
            <a:r>
              <a:rPr lang="en-US" dirty="0"/>
              <a:t>We aim to connect a big business with up to 10 buildings with a powerful , secure and expandable network , using advanced network devices and topologies</a:t>
            </a:r>
          </a:p>
          <a:p>
            <a:endParaRPr lang="en-US" dirty="0"/>
          </a:p>
          <a:p>
            <a:r>
              <a:rPr lang="en-US" dirty="0"/>
              <a:t>Implemented with 1 big Lan with 3 main departments , 1 Lan over another building contains server room , 1 another building contains the IT department Lan</a:t>
            </a:r>
          </a:p>
          <a:p>
            <a:endParaRPr lang="en-US" dirty="0"/>
          </a:p>
          <a:p>
            <a:r>
              <a:rPr lang="en-US" dirty="0"/>
              <a:t>Could be expanded with business needs in mind , and have fast networking up to 10 Gb/s speeds thanks to fiber optics connections </a:t>
            </a: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EF5D3EA-579D-166B-CA45-D449A3C3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D1CA1E9-2684-D642-0367-3ECEC342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A723-0634-6D16-155E-F87E3F31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topology: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AA997B90-91E5-8D61-5DEA-931DA883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6"/>
          <a:stretch/>
        </p:blipFill>
        <p:spPr>
          <a:xfrm>
            <a:off x="4654252" y="2132856"/>
            <a:ext cx="5830819" cy="309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22F82-EBBC-3150-76D3-995300C29CFD}"/>
              </a:ext>
            </a:extLst>
          </p:cNvPr>
          <p:cNvSpPr txBox="1"/>
          <p:nvPr/>
        </p:nvSpPr>
        <p:spPr>
          <a:xfrm>
            <a:off x="621804" y="2690336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topology implementation 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main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 backbone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area to access the wan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FE85-6409-C8A4-1E35-0E6B7AE87E7F}"/>
              </a:ext>
            </a:extLst>
          </p:cNvPr>
          <p:cNvSpPr/>
          <p:nvPr/>
        </p:nvSpPr>
        <p:spPr>
          <a:xfrm>
            <a:off x="5086300" y="2348880"/>
            <a:ext cx="2016224" cy="8507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09809F-0B34-E64E-BCBC-9828DCECEDA2}"/>
              </a:ext>
            </a:extLst>
          </p:cNvPr>
          <p:cNvSpPr/>
          <p:nvPr/>
        </p:nvSpPr>
        <p:spPr>
          <a:xfrm>
            <a:off x="4697488" y="3232957"/>
            <a:ext cx="1618456" cy="8507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C26E88-7BAB-D3A2-FDDB-7E6F8E1B1993}"/>
              </a:ext>
            </a:extLst>
          </p:cNvPr>
          <p:cNvSpPr/>
          <p:nvPr/>
        </p:nvSpPr>
        <p:spPr>
          <a:xfrm>
            <a:off x="5285184" y="4299757"/>
            <a:ext cx="1618456" cy="8507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7AA8BF-9F87-1734-530C-D0D4ECB51FF3}"/>
              </a:ext>
            </a:extLst>
          </p:cNvPr>
          <p:cNvSpPr/>
          <p:nvPr/>
        </p:nvSpPr>
        <p:spPr>
          <a:xfrm>
            <a:off x="7894612" y="2348880"/>
            <a:ext cx="1368152" cy="6638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57F508-7069-3877-74E8-EF428F49FFDE}"/>
              </a:ext>
            </a:extLst>
          </p:cNvPr>
          <p:cNvSpPr/>
          <p:nvPr/>
        </p:nvSpPr>
        <p:spPr>
          <a:xfrm>
            <a:off x="9116919" y="3012721"/>
            <a:ext cx="1368152" cy="12870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3E82B-81E7-663B-30BD-ED860BE738E0}"/>
              </a:ext>
            </a:extLst>
          </p:cNvPr>
          <p:cNvSpPr/>
          <p:nvPr/>
        </p:nvSpPr>
        <p:spPr>
          <a:xfrm>
            <a:off x="8058820" y="3404210"/>
            <a:ext cx="648072" cy="504056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47C983-6EA1-9919-B66D-6027EE2FFB90}"/>
              </a:ext>
            </a:extLst>
          </p:cNvPr>
          <p:cNvCxnSpPr/>
          <p:nvPr/>
        </p:nvCxnSpPr>
        <p:spPr>
          <a:xfrm flipV="1">
            <a:off x="7569661" y="4725145"/>
            <a:ext cx="1151214" cy="103671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AB7712-FB25-E20E-C542-AA3A3416F7C5}"/>
              </a:ext>
            </a:extLst>
          </p:cNvPr>
          <p:cNvSpPr txBox="1"/>
          <p:nvPr/>
        </p:nvSpPr>
        <p:spPr>
          <a:xfrm>
            <a:off x="6315944" y="5623356"/>
            <a:ext cx="160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Wan connection</a:t>
            </a:r>
          </a:p>
        </p:txBody>
      </p:sp>
      <p:pic>
        <p:nvPicPr>
          <p:cNvPr id="20" name="Picture 1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40DBECF-1199-F283-7DD3-CF314A09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D01F857-F294-E917-458D-23DB47AE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EE26-63E0-1513-4091-9A8EC4CA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section: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4A4146A-605E-0C79-8E73-E2A1AA0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7" r="51539"/>
          <a:stretch/>
        </p:blipFill>
        <p:spPr>
          <a:xfrm>
            <a:off x="5806380" y="188640"/>
            <a:ext cx="4881160" cy="5366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E91F5-7928-BDE9-7F48-5BA06B52B5E7}"/>
              </a:ext>
            </a:extLst>
          </p:cNvPr>
          <p:cNvSpPr txBox="1"/>
          <p:nvPr/>
        </p:nvSpPr>
        <p:spPr>
          <a:xfrm>
            <a:off x="1061138" y="2041919"/>
            <a:ext cx="44531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3 main departments :</a:t>
            </a:r>
          </a:p>
          <a:p>
            <a:endParaRPr lang="en-US" dirty="0"/>
          </a:p>
          <a:p>
            <a:r>
              <a:rPr lang="en-US" dirty="0"/>
              <a:t>HR dep.  : network </a:t>
            </a:r>
            <a:r>
              <a:rPr lang="en-US" dirty="0">
                <a:sym typeface="Wingdings" panose="05000000000000000000" pitchFamily="2" charset="2"/>
              </a:rPr>
              <a:t> 192.168.10.0</a:t>
            </a:r>
          </a:p>
          <a:p>
            <a:r>
              <a:rPr lang="en-US" dirty="0">
                <a:sym typeface="Wingdings" panose="05000000000000000000" pitchFamily="2" charset="2"/>
              </a:rPr>
              <a:t>Sales dep.  : network  192.168.20.0</a:t>
            </a:r>
          </a:p>
          <a:p>
            <a:r>
              <a:rPr lang="en-US" dirty="0"/>
              <a:t>Reciption dep. : network </a:t>
            </a:r>
            <a:r>
              <a:rPr lang="en-US" dirty="0">
                <a:sym typeface="Wingdings" panose="05000000000000000000" pitchFamily="2" charset="2"/>
              </a:rPr>
              <a:t> 192.168.30.0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Each dep. Have 3 types of devices :</a:t>
            </a:r>
          </a:p>
          <a:p>
            <a:endParaRPr lang="en-US" dirty="0"/>
          </a:p>
          <a:p>
            <a:r>
              <a:rPr lang="en-US" dirty="0"/>
              <a:t>Data devices : PCs , printers , AP , etc.</a:t>
            </a:r>
          </a:p>
          <a:p>
            <a:r>
              <a:rPr lang="en-US" dirty="0"/>
              <a:t>Voice devices : Ip-phones</a:t>
            </a:r>
          </a:p>
          <a:p>
            <a:r>
              <a:rPr lang="en-US" dirty="0"/>
              <a:t>Network devices : department switch</a:t>
            </a: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E62B0F-215A-F7BA-51D3-06FD54D4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ACEABC-5D0F-9CB1-C7DD-24EB35C58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6BAE7-9CAE-22F1-C05C-C0382DD9F605}"/>
              </a:ext>
            </a:extLst>
          </p:cNvPr>
          <p:cNvSpPr/>
          <p:nvPr/>
        </p:nvSpPr>
        <p:spPr>
          <a:xfrm>
            <a:off x="6517943" y="404663"/>
            <a:ext cx="3456384" cy="1638507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DEA9D-18F6-F8B5-9BD6-CD3DB993E31A}"/>
              </a:ext>
            </a:extLst>
          </p:cNvPr>
          <p:cNvSpPr/>
          <p:nvPr/>
        </p:nvSpPr>
        <p:spPr>
          <a:xfrm>
            <a:off x="5804730" y="2041919"/>
            <a:ext cx="2881970" cy="1638507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35A411-6F4A-502F-6850-EA4C2D3B7662}"/>
              </a:ext>
            </a:extLst>
          </p:cNvPr>
          <p:cNvSpPr/>
          <p:nvPr/>
        </p:nvSpPr>
        <p:spPr>
          <a:xfrm>
            <a:off x="6596627" y="3798576"/>
            <a:ext cx="3153544" cy="1756033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FB35-12D3-B7DA-F01C-8171B1F1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dep. :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building 1 , level 1 )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96DCF-AA60-A75C-9171-214F3C30F2D8}"/>
              </a:ext>
            </a:extLst>
          </p:cNvPr>
          <p:cNvSpPr txBox="1"/>
          <p:nvPr/>
        </p:nvSpPr>
        <p:spPr>
          <a:xfrm>
            <a:off x="1065212" y="1600200"/>
            <a:ext cx="4237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for HR employees </a:t>
            </a:r>
          </a:p>
          <a:p>
            <a:endParaRPr lang="en-US" dirty="0"/>
          </a:p>
          <a:p>
            <a:r>
              <a:rPr lang="en-US" dirty="0"/>
              <a:t>Network id : 192.168.10.0 ( data )</a:t>
            </a:r>
          </a:p>
          <a:p>
            <a:r>
              <a:rPr lang="en-US" dirty="0"/>
              <a:t>Network id : 192.168.50.0 ( voice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have up to 10 PCs and 10 Ip-phones without any extra cost as no additional devices needed.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2DDB7-29F9-3F4B-3445-54F588BAECA0}"/>
              </a:ext>
            </a:extLst>
          </p:cNvPr>
          <p:cNvSpPr txBox="1"/>
          <p:nvPr/>
        </p:nvSpPr>
        <p:spPr>
          <a:xfrm>
            <a:off x="1065212" y="4421326"/>
            <a:ext cx="81255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future upgrades we can have up to 254 data devices and up to 84 voice devices like Ip-phones.</a:t>
            </a:r>
          </a:p>
          <a:p>
            <a:r>
              <a:rPr lang="en-US" sz="1200" dirty="0"/>
              <a:t>( added switches only may be needed )</a:t>
            </a:r>
          </a:p>
          <a:p>
            <a:endParaRPr lang="en-US" dirty="0"/>
          </a:p>
          <a:p>
            <a:r>
              <a:rPr lang="en-US" dirty="0"/>
              <a:t>Have a separate access point to connect wireless devices like laptops and smartphones </a:t>
            </a:r>
            <a:r>
              <a:rPr lang="en-US" sz="1200" dirty="0"/>
              <a:t>( ssid : HR-ap / password : 12345678)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0AED0-75D7-09B0-CAD3-0D225BE8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900298"/>
            <a:ext cx="5407668" cy="2453545"/>
          </a:xfrm>
          <a:prstGeom prst="rect">
            <a:avLst/>
          </a:prstGeom>
        </p:spPr>
      </p:pic>
      <p:pic>
        <p:nvPicPr>
          <p:cNvPr id="10" name="Picture 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9727D6C-6163-59DA-DB0D-9F5A23B3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933C2C5-A176-9693-BF6E-11D3C4C80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D249-6532-2114-ED66-D029C65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&amp; reception dep.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Franklin Gothic Medium"/>
                <a:ea typeface="+mj-ea"/>
                <a:cs typeface="+mj-cs"/>
              </a:rPr>
              <a:t>( building 1 , level 2 &amp; 3 )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09812-3973-AC0F-A1B4-DB3004E5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844824"/>
            <a:ext cx="4197195" cy="2358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9AB83-F59D-4F53-DB5A-72CDCC77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794963"/>
            <a:ext cx="4551620" cy="2396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67AEA8-2331-4CDB-58B0-DFBB08E4FF71}"/>
              </a:ext>
            </a:extLst>
          </p:cNvPr>
          <p:cNvSpPr txBox="1"/>
          <p:nvPr/>
        </p:nvSpPr>
        <p:spPr>
          <a:xfrm>
            <a:off x="1413892" y="4394604"/>
            <a:ext cx="9232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have same basic configuration as the HR dep. With separate access points with different names and passwords</a:t>
            </a:r>
          </a:p>
          <a:p>
            <a:endParaRPr lang="en-US" dirty="0"/>
          </a:p>
          <a:p>
            <a:r>
              <a:rPr lang="en-US" dirty="0"/>
              <a:t>Sales net : 192.168.20.0/24 		   reception net : 192.168.30.0/24</a:t>
            </a:r>
          </a:p>
          <a:p>
            <a:endParaRPr lang="en-US" dirty="0"/>
          </a:p>
          <a:p>
            <a:r>
              <a:rPr lang="en-US" dirty="0"/>
              <a:t>Have same max number of devices and same expandability with added switches id needed</a:t>
            </a:r>
          </a:p>
        </p:txBody>
      </p:sp>
      <p:pic>
        <p:nvPicPr>
          <p:cNvPr id="13" name="Picture 1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A95506F-F6AC-8273-525B-D0F0A640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A48581-33E5-E4EE-8CE5-8D33D506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6B4D-5E5E-1067-2015-487551A7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dep.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Franklin Gothic Medium"/>
                <a:ea typeface="+mj-ea"/>
                <a:cs typeface="+mj-cs"/>
              </a:rPr>
              <a:t>( building 2 , level 1 )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47364-F6AC-C362-8C42-765A5B11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1484784"/>
            <a:ext cx="4111750" cy="3456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D4C2B-555E-D6EA-CEEA-3F47924C9EAE}"/>
              </a:ext>
            </a:extLst>
          </p:cNvPr>
          <p:cNvSpPr txBox="1"/>
          <p:nvPr/>
        </p:nvSpPr>
        <p:spPr>
          <a:xfrm>
            <a:off x="1065212" y="1772816"/>
            <a:ext cx="5400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department is the only one which can access routers and switches remotely via services like telnet or ssh</a:t>
            </a:r>
          </a:p>
          <a:p>
            <a:endParaRPr lang="en-US" dirty="0"/>
          </a:p>
          <a:p>
            <a:r>
              <a:rPr lang="en-US" dirty="0"/>
              <a:t>Net : 192.168.1.0 /24</a:t>
            </a:r>
          </a:p>
          <a:p>
            <a:endParaRPr lang="en-US" dirty="0"/>
          </a:p>
          <a:p>
            <a:r>
              <a:rPr lang="en-US" dirty="0"/>
              <a:t>Can be expanded to 24 devices without the need of any extra hardware or switches .</a:t>
            </a:r>
          </a:p>
          <a:p>
            <a:endParaRPr lang="en-US" dirty="0"/>
          </a:p>
          <a:p>
            <a:r>
              <a:rPr lang="en-US" dirty="0"/>
              <a:t>Can have up too 254 device with extra switches only connected and configured</a:t>
            </a:r>
          </a:p>
          <a:p>
            <a:endParaRPr lang="en-US" dirty="0"/>
          </a:p>
          <a:p>
            <a:r>
              <a:rPr lang="en-US" dirty="0"/>
              <a:t>No wireless connectivity here for added security .</a:t>
            </a: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05C4922-200A-05A5-D091-DB4D5BF1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C4221C-D5CD-4D49-FC6C-97D7E658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0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BE8F-8FC0-9677-212A-A0F253D3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room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Franklin Gothic Medium"/>
                <a:ea typeface="+mj-ea"/>
                <a:cs typeface="+mj-cs"/>
              </a:rPr>
              <a:t>( building 3 , level 1 )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93203-77DE-AFEA-AEC2-DC3D4B92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700808"/>
            <a:ext cx="4896544" cy="2500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CBDFF-4151-6F50-E267-2EDACEC58C13}"/>
              </a:ext>
            </a:extLst>
          </p:cNvPr>
          <p:cNvSpPr txBox="1"/>
          <p:nvPr/>
        </p:nvSpPr>
        <p:spPr>
          <a:xfrm>
            <a:off x="6598468" y="1794448"/>
            <a:ext cx="4464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room specified for servers and network controllers and firewall devices .</a:t>
            </a:r>
          </a:p>
          <a:p>
            <a:endParaRPr lang="en-US" dirty="0"/>
          </a:p>
          <a:p>
            <a:r>
              <a:rPr lang="en-US" dirty="0"/>
              <a:t>Net : 172.16.1.0 /24</a:t>
            </a:r>
          </a:p>
          <a:p>
            <a:endParaRPr lang="en-US" dirty="0"/>
          </a:p>
          <a:p>
            <a:r>
              <a:rPr lang="en-US" dirty="0"/>
              <a:t>In this configuration we have 2 main servers and 1 wireless lan controller.</a:t>
            </a:r>
          </a:p>
          <a:p>
            <a:r>
              <a:rPr lang="en-US" dirty="0"/>
              <a:t>And can be expanded up to 9 different servers without extra hardware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DF3B7-6ACC-323B-7407-1021D4383E07}"/>
              </a:ext>
            </a:extLst>
          </p:cNvPr>
          <p:cNvSpPr txBox="1"/>
          <p:nvPr/>
        </p:nvSpPr>
        <p:spPr>
          <a:xfrm>
            <a:off x="1629744" y="4418528"/>
            <a:ext cx="892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1 : for web services , ftp file sharing and </a:t>
            </a:r>
            <a:r>
              <a:rPr lang="en-US" dirty="0" err="1"/>
              <a:t>dns</a:t>
            </a:r>
            <a:r>
              <a:rPr lang="en-US" dirty="0"/>
              <a:t> server for all network devices and clients ( add 172.16.1.2 )</a:t>
            </a:r>
          </a:p>
          <a:p>
            <a:endParaRPr lang="en-US" dirty="0"/>
          </a:p>
          <a:p>
            <a:r>
              <a:rPr lang="en-US" dirty="0"/>
              <a:t>Server 2 : for </a:t>
            </a:r>
            <a:r>
              <a:rPr lang="en-US" dirty="0" err="1"/>
              <a:t>ntp</a:t>
            </a:r>
            <a:r>
              <a:rPr lang="en-US" dirty="0"/>
              <a:t> server to sync network devices &amp; a </a:t>
            </a:r>
            <a:r>
              <a:rPr lang="en-US" dirty="0" err="1"/>
              <a:t>tftp</a:t>
            </a:r>
            <a:r>
              <a:rPr lang="en-US" dirty="0"/>
              <a:t> server to backup configuration files of the main routers and switches ( net : 172.16.1.3 )</a:t>
            </a:r>
          </a:p>
        </p:txBody>
      </p:sp>
      <p:pic>
        <p:nvPicPr>
          <p:cNvPr id="8" name="Picture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5FA21F0-E165-E367-8269-B4D24E3F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4" y="219356"/>
            <a:ext cx="829146" cy="762279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5D2C2B-927A-1356-C395-9EE1E5BA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41" y="141516"/>
            <a:ext cx="1853944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230</TotalTime>
  <Words>1125</Words>
  <Application>Microsoft Office PowerPoint</Application>
  <PresentationFormat>Custom</PresentationFormat>
  <Paragraphs>147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Franklin Gothic Medium</vt:lpstr>
      <vt:lpstr>Wingdings</vt:lpstr>
      <vt:lpstr>Business Contrast 16x9</vt:lpstr>
      <vt:lpstr>connecting an organization over remote areas</vt:lpstr>
      <vt:lpstr>Team members :</vt:lpstr>
      <vt:lpstr>Main idea</vt:lpstr>
      <vt:lpstr>Lan topology:</vt:lpstr>
      <vt:lpstr>Lan section:</vt:lpstr>
      <vt:lpstr>HR dep. : ( building 1 , level 1 )</vt:lpstr>
      <vt:lpstr>Sales &amp; reception dep. : ( building 1 , level 2 &amp; 3 )</vt:lpstr>
      <vt:lpstr>IT dep. : ( building 2 , level 1 ) </vt:lpstr>
      <vt:lpstr>Servers room : ( building 3 , level 1 )</vt:lpstr>
      <vt:lpstr>Wan gateway :</vt:lpstr>
      <vt:lpstr>Backbone area :</vt:lpstr>
      <vt:lpstr>Network features :</vt:lpstr>
      <vt:lpstr>Network features :</vt:lpstr>
      <vt:lpstr>Network features :</vt:lpstr>
      <vt:lpstr>Network features :</vt:lpstr>
      <vt:lpstr>Network features :</vt:lpstr>
      <vt:lpstr>Network features :</vt:lpstr>
      <vt:lpstr>Network features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20812019101075</dc:creator>
  <cp:lastModifiedBy>20812019101075</cp:lastModifiedBy>
  <cp:revision>18</cp:revision>
  <dcterms:created xsi:type="dcterms:W3CDTF">2024-10-12T18:33:51Z</dcterms:created>
  <dcterms:modified xsi:type="dcterms:W3CDTF">2024-10-13T15:06:12Z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